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AE2F"/>
    <a:srgbClr val="FFCC00"/>
    <a:srgbClr val="FFFF66"/>
    <a:srgbClr val="117D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83" autoAdjust="0"/>
    <p:restoredTop sz="99417" autoAdjust="0"/>
  </p:normalViewPr>
  <p:slideViewPr>
    <p:cSldViewPr>
      <p:cViewPr varScale="1">
        <p:scale>
          <a:sx n="120" d="100"/>
          <a:sy n="120" d="100"/>
        </p:scale>
        <p:origin x="174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15/06/2018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15/06/2018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15/06/2018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15/06/2018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15/06/2018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15/06/2018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15/06/2018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15/06/2018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15/06/2018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15/06/2018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15/06/2018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15/06/2018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2" Target="../media/image1.pn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1800" b="1" spc="-100" dirty="0">
                <a:latin typeface="Arial Narrow" pitchFamily="34" charset="0"/>
                <a:cs typeface="Arial" pitchFamily="34" charset="0"/>
              </a:rPr>
              <a:t>BUSINESS MODEL CANVAS </a:t>
            </a:r>
            <a:r>
              <a:rPr lang="en-US" sz="1800" spc="-100" dirty="0">
                <a:latin typeface="Arial Narrow" pitchFamily="34" charset="0"/>
                <a:cs typeface="Arial" pitchFamily="34" charset="0"/>
              </a:rPr>
              <a:t>– </a:t>
            </a:r>
            <a:r>
              <a:rPr lang="en-US" sz="1800" i="1" spc="-100" dirty="0">
                <a:latin typeface="Arial Narrow" pitchFamily="34" charset="0"/>
                <a:cs typeface="Arial" pitchFamily="34" charset="0"/>
              </a:rPr>
              <a:t>COMPANY/PROJECT NAME                                   </a:t>
            </a:r>
            <a:r>
              <a:rPr lang="en-US" sz="1800" i="1" spc="-100">
                <a:latin typeface="Arial Narrow" pitchFamily="34" charset="0"/>
                <a:cs typeface="Arial" pitchFamily="34" charset="0"/>
              </a:rPr>
              <a:t>Attachment C2</a:t>
            </a:r>
            <a:endParaRPr lang="en-AU" sz="1800" i="1" dirty="0">
              <a:latin typeface="Arial Narrow" pitchFamily="34" charset="0"/>
              <a:cs typeface="Arial" pitchFamily="34" charset="0"/>
            </a:endParaRPr>
          </a:p>
        </p:txBody>
      </p:sp>
      <p:graphicFrame>
        <p:nvGraphicFramePr>
          <p:cNvPr id="1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457200"/>
          <a:ext cx="8839200" cy="639678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76500">
                <a:tc rowSpan="2">
                  <a:txBody>
                    <a:bodyPr/>
                    <a:lstStyle/>
                    <a:p>
                      <a:r>
                        <a:rPr lang="en-AU" sz="1500" b="1" spc="-100" baseline="0" dirty="0">
                          <a:latin typeface="Arial Narrow" pitchFamily="34" charset="0"/>
                          <a:cs typeface="Times New Roman" pitchFamily="18" charset="0"/>
                        </a:rPr>
                        <a:t>PROBLEM</a:t>
                      </a:r>
                    </a:p>
                    <a:p>
                      <a:r>
                        <a:rPr lang="en-AU" sz="1100" b="0" i="1" spc="0" baseline="0" dirty="0">
                          <a:latin typeface="Arial Narrow" pitchFamily="34" charset="0"/>
                          <a:cs typeface="Arial" pitchFamily="34" charset="0"/>
                        </a:rPr>
                        <a:t>List your top 1-3 problems.</a:t>
                      </a:r>
                      <a:endParaRPr lang="en-AU" sz="1100" b="0" spc="-100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500" b="1" spc="-100" dirty="0">
                          <a:latin typeface="Arial Narrow" pitchFamily="34" charset="0"/>
                        </a:rPr>
                        <a:t>SOLUTION</a:t>
                      </a:r>
                    </a:p>
                    <a:p>
                      <a:r>
                        <a:rPr lang="en-AU" sz="1100" b="0" i="1" spc="0" baseline="0" dirty="0">
                          <a:latin typeface="Arial Narrow" pitchFamily="34" charset="0"/>
                        </a:rPr>
                        <a:t>Outline a possible solution for each problem.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500" b="1" i="0" u="none" strike="noStrike" kern="1200" cap="none" spc="-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+mn-cs"/>
                        </a:rPr>
                        <a:t>UNIQUE VALUE PROPOSITION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+mn-cs"/>
                        </a:rPr>
                        <a:t>Describe why you are different and worth paying attention to in a single, clear, compelling statement.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300" b="1" i="0" u="none" strike="noStrike" kern="1200" cap="none" spc="-10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+mn-cs"/>
                        </a:rPr>
                        <a:t>HIGH-LEVEL CONCEPT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+mn-cs"/>
                        </a:rPr>
                        <a:t>List your X for Y analogy (e.g. YouTube = </a:t>
                      </a:r>
                      <a:r>
                        <a:rPr kumimoji="0" lang="en-AU" sz="11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+mn-cs"/>
                        </a:rPr>
                        <a:t>Flickr</a:t>
                      </a:r>
                      <a:r>
                        <a:rPr kumimoji="0" lang="en-AU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+mn-cs"/>
                        </a:rPr>
                        <a:t> for videos).</a:t>
                      </a:r>
                      <a:endParaRPr kumimoji="0" lang="en-AU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500" b="1" spc="-100" baseline="0" dirty="0">
                          <a:latin typeface="Arial Narrow" pitchFamily="34" charset="0"/>
                        </a:rPr>
                        <a:t>KEY PARTNERS &amp; SPONSORS</a:t>
                      </a:r>
                    </a:p>
                    <a:p>
                      <a:r>
                        <a:rPr lang="en-AU" sz="1100" b="0" i="1" baseline="0" dirty="0">
                          <a:latin typeface="Arial Narrow" pitchFamily="34" charset="0"/>
                        </a:rPr>
                        <a:t>List your key program partners and  sponsors.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500" b="1" spc="-100" baseline="0" dirty="0">
                          <a:latin typeface="Arial Narrow" pitchFamily="34" charset="0"/>
                        </a:rPr>
                        <a:t>CUSTOMER SEGMENTS</a:t>
                      </a:r>
                    </a:p>
                    <a:p>
                      <a:r>
                        <a:rPr lang="en-AU" sz="1100" b="0" i="1" spc="0" baseline="0" dirty="0">
                          <a:latin typeface="Arial Narrow" pitchFamily="34" charset="0"/>
                        </a:rPr>
                        <a:t>List your customers and users.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500" b="1" spc="-100" dirty="0">
                          <a:latin typeface="Arial Narrow" pitchFamily="34" charset="0"/>
                        </a:rPr>
                        <a:t>KEY</a:t>
                      </a:r>
                      <a:r>
                        <a:rPr lang="en-AU" sz="1500" b="1" spc="-100" baseline="0" dirty="0">
                          <a:latin typeface="Arial Narrow" pitchFamily="34" charset="0"/>
                        </a:rPr>
                        <a:t> SUCCESS METRICS</a:t>
                      </a:r>
                    </a:p>
                    <a:p>
                      <a:r>
                        <a:rPr lang="en-AU" sz="1100" b="0" i="1" spc="0" baseline="0" dirty="0">
                          <a:latin typeface="Arial Narrow" pitchFamily="34" charset="0"/>
                        </a:rPr>
                        <a:t>List the key numbers that tell you how your program is doing.</a:t>
                      </a:r>
                      <a:endParaRPr lang="en-AU" sz="1100" b="0" i="1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500" b="1" spc="-100" baseline="0" dirty="0">
                          <a:latin typeface="Arial Narrow" pitchFamily="34" charset="0"/>
                        </a:rPr>
                        <a:t>CHANNELS FOR CUSTOMERS</a:t>
                      </a:r>
                    </a:p>
                    <a:p>
                      <a:r>
                        <a:rPr lang="en-AU" sz="1100" b="0" i="1" baseline="0" dirty="0">
                          <a:latin typeface="Arial Narrow" pitchFamily="34" charset="0"/>
                        </a:rPr>
                        <a:t>List your path to customers (inbound or outbound).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0">
                <a:tc gridSpan="3">
                  <a:txBody>
                    <a:bodyPr/>
                    <a:lstStyle/>
                    <a:p>
                      <a:r>
                        <a:rPr lang="en-AU" sz="1500" b="1" spc="-100" baseline="0" dirty="0">
                          <a:latin typeface="Arial Narrow" pitchFamily="34" charset="0"/>
                        </a:rPr>
                        <a:t>COST STRUCTURE</a:t>
                      </a:r>
                    </a:p>
                    <a:p>
                      <a:r>
                        <a:rPr lang="en-AU" sz="1100" b="0" i="1" baseline="0" dirty="0">
                          <a:latin typeface="Arial Narrow" pitchFamily="34" charset="0"/>
                        </a:rPr>
                        <a:t>List your fixed and variable costs.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500" b="1" spc="-100" baseline="0" dirty="0">
                          <a:latin typeface="Arial Narrow" pitchFamily="34" charset="0"/>
                        </a:rPr>
                        <a:t>FUNDING STREAMS      </a:t>
                      </a:r>
                      <a:r>
                        <a:rPr lang="en-AU" sz="1100" b="0" i="1" spc="0" baseline="0" dirty="0">
                          <a:latin typeface="Arial Narrow" pitchFamily="34" charset="0"/>
                        </a:rPr>
                        <a:t>List your sources of funding.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0" i="1" spc="0" baseline="0" dirty="0">
                          <a:latin typeface="Arial Narrow" pitchFamily="34" charset="0"/>
                        </a:rPr>
                        <a:t>                     </a:t>
                      </a:r>
                      <a:r>
                        <a:rPr lang="en-AU" sz="1300" b="1" i="0" spc="-100" baseline="0" dirty="0">
                          <a:latin typeface="Arial Narrow" pitchFamily="34" charset="0"/>
                        </a:rPr>
                        <a:t>CURRENT                                                                   FUTURE</a:t>
                      </a:r>
                      <a:endParaRPr lang="en-AU" sz="1300" b="1" i="0" spc="-100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700" dirty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 rot="21423860">
            <a:off x="3076575" y="3097069"/>
            <a:ext cx="1447800" cy="133445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buFont typeface="Arial" pitchFamily="34" charset="0"/>
              <a:buChar char="•"/>
            </a:pPr>
            <a:endParaRPr lang="en-A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Folded Corner 15"/>
          <p:cNvSpPr/>
          <p:nvPr/>
        </p:nvSpPr>
        <p:spPr>
          <a:xfrm rot="21383950">
            <a:off x="285139" y="2622525"/>
            <a:ext cx="1524000" cy="1140743"/>
          </a:xfrm>
          <a:prstGeom prst="foldedCorner">
            <a:avLst/>
          </a:prstGeom>
          <a:solidFill>
            <a:srgbClr val="00B050"/>
          </a:solidFill>
          <a:ln>
            <a:solidFill>
              <a:srgbClr val="117D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Folded Corner 16"/>
          <p:cNvSpPr/>
          <p:nvPr/>
        </p:nvSpPr>
        <p:spPr>
          <a:xfrm rot="332452">
            <a:off x="243300" y="4034417"/>
            <a:ext cx="1758623" cy="1293903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olded Corner 17"/>
          <p:cNvSpPr/>
          <p:nvPr/>
        </p:nvSpPr>
        <p:spPr>
          <a:xfrm rot="21294312">
            <a:off x="2080392" y="1096223"/>
            <a:ext cx="1427322" cy="581283"/>
          </a:xfrm>
          <a:prstGeom prst="foldedCorner">
            <a:avLst/>
          </a:prstGeom>
          <a:solidFill>
            <a:srgbClr val="FFFF66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AU" sz="15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olded Corner 18"/>
          <p:cNvSpPr/>
          <p:nvPr/>
        </p:nvSpPr>
        <p:spPr>
          <a:xfrm rot="21133634">
            <a:off x="2059443" y="3879211"/>
            <a:ext cx="1568775" cy="1455109"/>
          </a:xfrm>
          <a:prstGeom prst="foldedCorner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sz="5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olded Corner 29"/>
          <p:cNvSpPr/>
          <p:nvPr/>
        </p:nvSpPr>
        <p:spPr>
          <a:xfrm rot="225930">
            <a:off x="4802114" y="5931960"/>
            <a:ext cx="1601546" cy="617549"/>
          </a:xfrm>
          <a:prstGeom prst="foldedCorner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olded Corner 30"/>
          <p:cNvSpPr/>
          <p:nvPr/>
        </p:nvSpPr>
        <p:spPr>
          <a:xfrm rot="21383950">
            <a:off x="6831513" y="5943806"/>
            <a:ext cx="2045960" cy="583005"/>
          </a:xfrm>
          <a:prstGeom prst="foldedCorner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olded Corner 31"/>
          <p:cNvSpPr/>
          <p:nvPr/>
        </p:nvSpPr>
        <p:spPr>
          <a:xfrm rot="21291333">
            <a:off x="3783130" y="1671660"/>
            <a:ext cx="1596111" cy="1536475"/>
          </a:xfrm>
          <a:prstGeom prst="foldedCorner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AU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olded Corner 32"/>
          <p:cNvSpPr/>
          <p:nvPr/>
        </p:nvSpPr>
        <p:spPr>
          <a:xfrm rot="21133634">
            <a:off x="302152" y="1100457"/>
            <a:ext cx="1484760" cy="1243251"/>
          </a:xfrm>
          <a:prstGeom prst="foldedCorner">
            <a:avLst/>
          </a:prstGeom>
          <a:solidFill>
            <a:srgbClr val="FFFF66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Folded Corner 33"/>
          <p:cNvSpPr/>
          <p:nvPr/>
        </p:nvSpPr>
        <p:spPr>
          <a:xfrm rot="21383950">
            <a:off x="2043580" y="1744903"/>
            <a:ext cx="1524000" cy="380247"/>
          </a:xfrm>
          <a:prstGeom prst="foldedCorner">
            <a:avLst/>
          </a:prstGeom>
          <a:solidFill>
            <a:srgbClr val="00B050"/>
          </a:solidFill>
          <a:ln>
            <a:solidFill>
              <a:srgbClr val="117D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Folded Corner 34"/>
          <p:cNvSpPr/>
          <p:nvPr/>
        </p:nvSpPr>
        <p:spPr>
          <a:xfrm rot="332452">
            <a:off x="2077353" y="2286064"/>
            <a:ext cx="1524000" cy="53401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U:\NYSERDA\Logo\NYSERDA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8094"/>
            <a:ext cx="1447800" cy="349866"/>
          </a:xfrm>
          <a:prstGeom prst="rect">
            <a:avLst/>
          </a:prstGeom>
          <a:noFill/>
        </p:spPr>
      </p:pic>
      <p:sp>
        <p:nvSpPr>
          <p:cNvPr id="38" name="Folded Corner 37"/>
          <p:cNvSpPr/>
          <p:nvPr/>
        </p:nvSpPr>
        <p:spPr>
          <a:xfrm rot="21133634">
            <a:off x="5628249" y="1280882"/>
            <a:ext cx="1558405" cy="1551220"/>
          </a:xfrm>
          <a:prstGeom prst="foldedCorner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Folded Corner 38"/>
          <p:cNvSpPr/>
          <p:nvPr/>
        </p:nvSpPr>
        <p:spPr>
          <a:xfrm rot="21133634">
            <a:off x="5498826" y="3842330"/>
            <a:ext cx="1701820" cy="1426229"/>
          </a:xfrm>
          <a:prstGeom prst="foldedCorner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6705600" y="5704490"/>
            <a:ext cx="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olded Corner 25"/>
          <p:cNvSpPr/>
          <p:nvPr/>
        </p:nvSpPr>
        <p:spPr>
          <a:xfrm rot="21133634">
            <a:off x="3857950" y="4250096"/>
            <a:ext cx="1484760" cy="1098909"/>
          </a:xfrm>
          <a:prstGeom prst="foldedCorner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7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Folded Corner 35"/>
          <p:cNvSpPr/>
          <p:nvPr/>
        </p:nvSpPr>
        <p:spPr>
          <a:xfrm rot="21294312">
            <a:off x="2052188" y="5580359"/>
            <a:ext cx="1683310" cy="912968"/>
          </a:xfrm>
          <a:prstGeom prst="foldedCorner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olded Corner 27"/>
          <p:cNvSpPr/>
          <p:nvPr/>
        </p:nvSpPr>
        <p:spPr>
          <a:xfrm rot="21383950">
            <a:off x="7364047" y="2514669"/>
            <a:ext cx="1524000" cy="911674"/>
          </a:xfrm>
          <a:prstGeom prst="foldedCorner">
            <a:avLst/>
          </a:prstGeom>
          <a:solidFill>
            <a:srgbClr val="00B050"/>
          </a:solidFill>
          <a:ln>
            <a:solidFill>
              <a:srgbClr val="117D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olded Corner 28"/>
          <p:cNvSpPr/>
          <p:nvPr/>
        </p:nvSpPr>
        <p:spPr>
          <a:xfrm rot="332452">
            <a:off x="7359068" y="3761944"/>
            <a:ext cx="1524000" cy="10404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Folded Corner 42"/>
          <p:cNvSpPr/>
          <p:nvPr/>
        </p:nvSpPr>
        <p:spPr>
          <a:xfrm rot="21133634">
            <a:off x="7391303" y="1162339"/>
            <a:ext cx="1484760" cy="1058666"/>
          </a:xfrm>
          <a:prstGeom prst="foldedCorner">
            <a:avLst/>
          </a:prstGeom>
          <a:solidFill>
            <a:srgbClr val="FFFF66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PresentationFormat>On-screen Show (4:3)</PresentationFormat>
  <Paragraphs>34</Paragraphs>
  <Slides>1</Slides>
  <Notes>0</Notes>
  <HiddenSlides>0</HiddenSlides>
  <MMClips>0</MMClips>
  <ScaleCrop>false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7">
      <vt:lpstr>Arial</vt:lpstr>
      <vt:lpstr>Arial Narrow</vt:lpstr>
      <vt:lpstr>Calibri</vt:lpstr>
      <vt:lpstr>Comic Sans MS</vt:lpstr>
      <vt:lpstr>Times New Roman</vt:lpstr>
      <vt:lpstr>Office Theme</vt:lpstr>
      <vt:lpstr>BUSINESS MODEL CANVAS – COMPANY/PROJECT NAME                                   Attachment C2</vt:lpstr>
    </vt:vector>
  </TitlesOfParts>
  <LinksUpToDate>false</LinksUpToDate>
  <SharedDoc>false</SharedDoc>
  <HyperlinksChanged>false</HyperlinksChanged>
  <AppVersion>16.0000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