
<file path=[Content_Types].xml><?xml version="1.0" encoding="utf-8"?>
<Types xmlns="http://schemas.openxmlformats.org/package/2006/content-types">
  <Default ContentType="application/vnd.openxmlformats-officedocument.presentationml.printerSettings" Extension="bin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AE2F"/>
    <a:srgbClr val="FFCC00"/>
    <a:srgbClr val="FFFF66"/>
    <a:srgbClr val="117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3" autoAdjust="0"/>
    <p:restoredTop sz="99417" autoAdjust="0"/>
  </p:normalViewPr>
  <p:slideViewPr>
    <p:cSldViewPr>
      <p:cViewPr>
        <p:scale>
          <a:sx n="90" d="100"/>
          <a:sy n="90" d="100"/>
        </p:scale>
        <p:origin x="-992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interSettings/printerSettings1.bin" Type="http://schemas.openxmlformats.org/officeDocument/2006/relationships/printerSettings"/>
<Relationship Id="rId4" Target="presProps.xml" Type="http://schemas.openxmlformats.org/officeDocument/2006/relationships/presProps"/>
<Relationship Id="rId5" Target="viewProps.xml" Type="http://schemas.openxmlformats.org/officeDocument/2006/relationships/viewProps"/>
<Relationship Id="rId6" Target="theme/theme1.xml" Type="http://schemas.openxmlformats.org/officeDocument/2006/relationships/theme"/>
<Relationship Id="rId7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2/9/18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1800" b="1" spc="-100" dirty="0" smtClean="0">
                <a:cs typeface="Arial" pitchFamily="34" charset="0"/>
              </a:rPr>
              <a:t>MISSION MODEL CANVAS </a:t>
            </a:r>
            <a:r>
              <a:rPr lang="en-US" sz="1800" spc="-100" dirty="0" smtClean="0">
                <a:cs typeface="Arial" pitchFamily="34" charset="0"/>
              </a:rPr>
              <a:t>– </a:t>
            </a:r>
            <a:r>
              <a:rPr lang="en-US" sz="1800" i="1" spc="-100" dirty="0" smtClean="0">
                <a:cs typeface="Arial" pitchFamily="34" charset="0"/>
              </a:rPr>
              <a:t>ORGANIZATION/PROJECT NAME</a:t>
            </a:r>
            <a:endParaRPr lang="en-AU" sz="1800" i="1" dirty="0">
              <a:cs typeface="Arial" pitchFamily="34" charset="0"/>
            </a:endParaRPr>
          </a:p>
        </p:txBody>
      </p:sp>
      <p:graphicFrame>
        <p:nvGraphicFramePr>
          <p:cNvPr id="1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318330"/>
              </p:ext>
            </p:extLst>
          </p:nvPr>
        </p:nvGraphicFramePr>
        <p:xfrm>
          <a:off x="152400" y="457200"/>
          <a:ext cx="8839200" cy="639678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95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78280"/>
                <a:gridCol w="17678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6784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476500">
                <a:tc rowSpan="2">
                  <a:txBody>
                    <a:bodyPr/>
                    <a:lstStyle/>
                    <a:p>
                      <a:r>
                        <a:rPr lang="en-AU" sz="1500" b="1" spc="-100" baseline="0" dirty="0" smtClean="0">
                          <a:latin typeface="+mj-lt"/>
                          <a:cs typeface="Times New Roman" pitchFamily="18" charset="0"/>
                        </a:rPr>
                        <a:t>PARTNERS</a:t>
                      </a:r>
                    </a:p>
                    <a:p>
                      <a:r>
                        <a:rPr lang="en-AU" sz="1100" b="0" i="1" spc="0" baseline="0" dirty="0" smtClean="0">
                          <a:latin typeface="+mj-lt"/>
                          <a:cs typeface="Arial" pitchFamily="34" charset="0"/>
                        </a:rPr>
                        <a:t>Who are your key partners? Suppliers? What are you getting from them? Giving them?</a:t>
                      </a:r>
                      <a:endParaRPr lang="en-AU" sz="1100" b="0" spc="-100" baseline="0" dirty="0" smtClean="0">
                        <a:latin typeface="+mj-lt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AU" sz="1500" b="1" spc="-100" dirty="0" smtClean="0">
                          <a:latin typeface="+mj-lt"/>
                        </a:rPr>
                        <a:t>ACTIVITIES</a:t>
                      </a:r>
                    </a:p>
                    <a:p>
                      <a:r>
                        <a:rPr lang="en-AU" sz="1100" b="0" i="1" spc="0" baseline="0" dirty="0" smtClean="0">
                          <a:latin typeface="+mj-lt"/>
                        </a:rPr>
                        <a:t>What key activities do you need to be expert in?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500" b="1" i="0" u="none" strike="noStrike" kern="1200" cap="none" spc="-10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VALUE PROPOSITION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How are you solving each customers’ pains/gains? How? What product/service features match their needs?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500" b="1" spc="-100" baseline="0" dirty="0" smtClean="0">
                          <a:latin typeface="+mj-lt"/>
                        </a:rPr>
                        <a:t>BUY-IN / SUPPORT</a:t>
                      </a:r>
                    </a:p>
                    <a:p>
                      <a:r>
                        <a:rPr lang="en-AU" sz="1100" b="0" i="1" baseline="0" dirty="0" smtClean="0">
                          <a:latin typeface="+mj-lt"/>
                        </a:rPr>
                        <a:t>How does the team get “buy-in” from all the beneficiaries?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500" b="1" spc="-100" baseline="0" dirty="0" smtClean="0">
                          <a:latin typeface="+mj-lt"/>
                        </a:rPr>
                        <a:t>BENEFICIARIES</a:t>
                      </a:r>
                    </a:p>
                    <a:p>
                      <a:r>
                        <a:rPr lang="en-AU" sz="1100" b="0" i="1" spc="0" baseline="0" dirty="0" smtClean="0">
                          <a:latin typeface="+mj-lt"/>
                        </a:rPr>
                        <a:t>Who are your most important customers? Stakeholders? What are their pains/gains? What job do they want you to get done for them?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76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500" b="1" spc="-100" dirty="0" smtClean="0">
                          <a:latin typeface="+mj-lt"/>
                        </a:rPr>
                        <a:t>RESOURCES</a:t>
                      </a:r>
                      <a:endParaRPr lang="en-AU" sz="1500" b="1" spc="-100" baseline="0" dirty="0" smtClean="0">
                        <a:latin typeface="+mj-lt"/>
                      </a:endParaRPr>
                    </a:p>
                    <a:p>
                      <a:r>
                        <a:rPr lang="en-AU" sz="1100" b="0" i="1" spc="0" baseline="0" dirty="0" smtClean="0">
                          <a:latin typeface="+mj-lt"/>
                        </a:rPr>
                        <a:t>What key resources do you need to own or acquire? Financial? Human?</a:t>
                      </a:r>
                      <a:endParaRPr lang="en-AU" sz="1100" b="0" i="1" baseline="0" dirty="0" smtClean="0">
                        <a:latin typeface="+mj-lt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500" b="1" spc="-100" baseline="0" dirty="0" smtClean="0">
                          <a:latin typeface="+mn-lt"/>
                        </a:rPr>
                        <a:t>MARKETING / DEPLOYMENT</a:t>
                      </a:r>
                    </a:p>
                    <a:p>
                      <a:r>
                        <a:rPr lang="en-AU" sz="1100" b="0" i="1" baseline="0" dirty="0" smtClean="0">
                          <a:latin typeface="+mn-lt"/>
                        </a:rPr>
                        <a:t>How will you market and deploy the product/service offering?</a:t>
                      </a:r>
                      <a:endParaRPr lang="en-AU" sz="1100" b="0" baseline="0" dirty="0" smtClean="0">
                        <a:latin typeface="+mn-lt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19200">
                <a:tc gridSpan="2">
                  <a:txBody>
                    <a:bodyPr/>
                    <a:lstStyle/>
                    <a:p>
                      <a:r>
                        <a:rPr lang="en-AU" sz="1500" b="1" spc="-100" baseline="0" dirty="0" smtClean="0">
                          <a:latin typeface="+mj-lt"/>
                        </a:rPr>
                        <a:t>COSTS</a:t>
                      </a:r>
                    </a:p>
                    <a:p>
                      <a:r>
                        <a:rPr lang="en-AU" sz="1100" b="0" i="1" baseline="0" dirty="0" smtClean="0">
                          <a:latin typeface="+mj-lt"/>
                        </a:rPr>
                        <a:t>List your fixed and variable costs.</a:t>
                      </a:r>
                      <a:endParaRPr lang="en-AU" sz="1200" b="0" baseline="0" dirty="0" smtClean="0">
                        <a:latin typeface="+mj-lt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500" b="1" spc="-100" baseline="0" dirty="0" smtClean="0">
                          <a:latin typeface="+mj-lt"/>
                        </a:rPr>
                        <a:t>FUNDING STREAMS      </a:t>
                      </a:r>
                      <a:r>
                        <a:rPr lang="en-AU" sz="1100" b="0" i="1" spc="0" baseline="0" dirty="0" smtClean="0">
                          <a:latin typeface="+mj-lt"/>
                        </a:rPr>
                        <a:t>List your sources of funding.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0" i="1" spc="0" baseline="0" dirty="0" smtClean="0">
                          <a:latin typeface="+mj-lt"/>
                        </a:rPr>
                        <a:t>                     </a:t>
                      </a:r>
                      <a:r>
                        <a:rPr lang="en-AU" sz="1300" b="1" i="0" spc="-100" baseline="0" dirty="0" smtClean="0">
                          <a:latin typeface="+mj-lt"/>
                        </a:rPr>
                        <a:t>CURRENT                                                       FUTURE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42" name="Straight Connector 41"/>
          <p:cNvCxnSpPr/>
          <p:nvPr/>
        </p:nvCxnSpPr>
        <p:spPr>
          <a:xfrm>
            <a:off x="6109854" y="5416264"/>
            <a:ext cx="0" cy="12205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149636" y="5722441"/>
            <a:ext cx="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113318" y="5433720"/>
            <a:ext cx="2816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" b="1" spc="-100" dirty="0" smtClean="0">
                <a:latin typeface="+mj-lt"/>
              </a:rPr>
              <a:t>MISSION METRICS / ACHIEVEMENT</a:t>
            </a:r>
          </a:p>
          <a:p>
            <a:r>
              <a:rPr lang="en-AU" sz="1100" i="1" dirty="0" smtClean="0">
                <a:latin typeface="+mj-lt"/>
              </a:rPr>
              <a:t>How will you measure success?</a:t>
            </a:r>
            <a:endParaRPr lang="en-AU" sz="1100" i="1" dirty="0">
              <a:latin typeface="+mj-lt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PresentationFormat>On-screen Show (4:3)</PresentationFormat>
  <Paragraphs>21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MISSION MODEL CANVAS – ORGANIZATION/PROJECT NAME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